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D0AF9-303A-4CB5-86C2-FDA218D3898F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F2CFF-3CD1-41AB-B7F7-75CF8D72C0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2CFF-3CD1-41AB-B7F7-75CF8D72C03D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6EBCBC1-45FA-4AB3-94B1-C8EA72A7B13C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C101000-0127-42C0-9354-0C0CC6AD411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renzo.wordpres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Karen Y. </a:t>
            </a:r>
            <a:r>
              <a:rPr lang="en-US" dirty="0" err="1" smtClean="0"/>
              <a:t>Silvestri</a:t>
            </a:r>
            <a:endParaRPr lang="en-US" dirty="0" smtClean="0"/>
          </a:p>
          <a:p>
            <a:r>
              <a:rPr lang="en-US" dirty="0" smtClean="0"/>
              <a:t>Fayetteville Technical Community College</a:t>
            </a:r>
          </a:p>
          <a:p>
            <a:r>
              <a:rPr lang="en-US" smtClean="0">
                <a:hlinkClick r:id="rId3"/>
              </a:rPr>
              <a:t>www.karenzo.wordpress.com</a:t>
            </a:r>
            <a:endParaRPr lang="en-US" smtClean="0"/>
          </a:p>
          <a:p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Essay Roadmap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Get a plan!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r">
              <a:buNone/>
            </a:pPr>
            <a:endParaRPr lang="en-US" sz="6000" dirty="0" smtClean="0"/>
          </a:p>
          <a:p>
            <a:pPr algn="r">
              <a:buNone/>
            </a:pPr>
            <a:endParaRPr lang="en-US" sz="6000" dirty="0" smtClean="0"/>
          </a:p>
          <a:p>
            <a:pPr algn="ctr">
              <a:buNone/>
            </a:pPr>
            <a:r>
              <a:rPr lang="en-US" sz="6000" dirty="0" smtClean="0"/>
              <a:t>Before writing an essay, you need to plan it out. This is called PREWRITING!</a:t>
            </a:r>
            <a:endParaRPr lang="en-US" sz="6000" dirty="0"/>
          </a:p>
        </p:txBody>
      </p:sp>
      <p:pic>
        <p:nvPicPr>
          <p:cNvPr id="3074" name="Picture 2" descr="C:\Users\KAZ\AppData\Local\Microsoft\Windows\Temporary Internet Files\Content.IE5\Q2U5SNEY\MPj0439382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371600"/>
            <a:ext cx="2819400" cy="1976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is the topic?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Let’s choose a topic to write about.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6600" dirty="0" smtClean="0">
                <a:solidFill>
                  <a:srgbClr val="0070C0"/>
                </a:solidFill>
              </a:rPr>
              <a:t>The benefits of getting a college degree.</a:t>
            </a:r>
            <a:endParaRPr lang="en-US" sz="6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Thesis Statement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After some brainstorming about the benefits of getting a college degree, I narrow my topic down to: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5400" dirty="0" smtClean="0">
                <a:solidFill>
                  <a:srgbClr val="0070C0"/>
                </a:solidFill>
              </a:rPr>
              <a:t>Getting a college degree will help me build a better life for me and my children</a:t>
            </a:r>
            <a:r>
              <a:rPr lang="en-US" sz="5400" dirty="0" smtClean="0">
                <a:solidFill>
                  <a:srgbClr val="0070C0"/>
                </a:solidFill>
              </a:rPr>
              <a:t>.</a:t>
            </a:r>
          </a:p>
          <a:p>
            <a:pPr algn="ctr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Remember that the Thesis Statement needs to be a complete sentence!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Triple Point Thesis Statement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order to turn my Thesis Statement into a Triple Point Thesis Statement, I must first come up with the 3 points that I will be discussing in my essay.</a:t>
            </a:r>
          </a:p>
          <a:p>
            <a:pPr>
              <a:buNone/>
            </a:pPr>
            <a:endParaRPr lang="en-US" dirty="0" smtClean="0"/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>
                <a:solidFill>
                  <a:srgbClr val="0070C0"/>
                </a:solidFill>
              </a:rPr>
              <a:t>Could </a:t>
            </a:r>
            <a:r>
              <a:rPr lang="en-US" sz="3600" dirty="0" smtClean="0">
                <a:solidFill>
                  <a:srgbClr val="0070C0"/>
                </a:solidFill>
              </a:rPr>
              <a:t>get a better job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>
                <a:solidFill>
                  <a:srgbClr val="0070C0"/>
                </a:solidFill>
              </a:rPr>
              <a:t>Be </a:t>
            </a:r>
            <a:r>
              <a:rPr lang="en-US" sz="3600" dirty="0" smtClean="0">
                <a:solidFill>
                  <a:srgbClr val="0070C0"/>
                </a:solidFill>
              </a:rPr>
              <a:t>a better </a:t>
            </a:r>
            <a:r>
              <a:rPr lang="en-US" sz="3600" dirty="0" smtClean="0">
                <a:solidFill>
                  <a:srgbClr val="0070C0"/>
                </a:solidFill>
              </a:rPr>
              <a:t>parent</a:t>
            </a:r>
            <a:endParaRPr lang="en-US" sz="3600" dirty="0" smtClean="0">
              <a:solidFill>
                <a:srgbClr val="0070C0"/>
              </a:solidFill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>
                <a:solidFill>
                  <a:srgbClr val="0070C0"/>
                </a:solidFill>
              </a:rPr>
              <a:t>Feel </a:t>
            </a:r>
            <a:r>
              <a:rPr lang="en-US" sz="3600" dirty="0" smtClean="0">
                <a:solidFill>
                  <a:srgbClr val="0070C0"/>
                </a:solidFill>
              </a:rPr>
              <a:t>better about </a:t>
            </a:r>
            <a:r>
              <a:rPr lang="en-US" sz="3600" dirty="0" smtClean="0">
                <a:solidFill>
                  <a:srgbClr val="0070C0"/>
                </a:solidFill>
              </a:rPr>
              <a:t>myself</a:t>
            </a:r>
          </a:p>
          <a:p>
            <a:pPr lvl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 have to now add these points to my thesis statement.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My Triple Point Thesis Statement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Getting </a:t>
            </a:r>
            <a:r>
              <a:rPr lang="en-US" sz="4400" dirty="0" smtClean="0"/>
              <a:t>a college degree will help me build a better life for me and my </a:t>
            </a:r>
            <a:r>
              <a:rPr lang="en-US" sz="4400" dirty="0" smtClean="0"/>
              <a:t>children</a:t>
            </a:r>
            <a:r>
              <a:rPr lang="en-US" sz="4400" dirty="0" smtClean="0"/>
              <a:t> </a:t>
            </a:r>
            <a:r>
              <a:rPr lang="en-US" sz="4400" dirty="0" smtClean="0"/>
              <a:t>because I could </a:t>
            </a:r>
            <a:r>
              <a:rPr lang="en-US" sz="4400" dirty="0" smtClean="0">
                <a:solidFill>
                  <a:srgbClr val="FF0000"/>
                </a:solidFill>
              </a:rPr>
              <a:t>get a better job</a:t>
            </a:r>
            <a:r>
              <a:rPr lang="en-US" sz="4400" dirty="0" smtClean="0"/>
              <a:t>, </a:t>
            </a:r>
            <a:r>
              <a:rPr lang="en-US" sz="4400" dirty="0" smtClean="0">
                <a:solidFill>
                  <a:srgbClr val="00B050"/>
                </a:solidFill>
              </a:rPr>
              <a:t>be a better parent</a:t>
            </a:r>
            <a:r>
              <a:rPr lang="en-US" sz="4400" dirty="0" smtClean="0"/>
              <a:t>, and </a:t>
            </a:r>
            <a:r>
              <a:rPr lang="en-US" sz="4400" dirty="0" smtClean="0">
                <a:solidFill>
                  <a:srgbClr val="0070C0"/>
                </a:solidFill>
              </a:rPr>
              <a:t>feel better about myself</a:t>
            </a:r>
            <a:r>
              <a:rPr lang="en-US" sz="4400" dirty="0" smtClean="0"/>
              <a:t>.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 far my Roadmap looks like this: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3600" dirty="0" smtClean="0">
                <a:solidFill>
                  <a:srgbClr val="0070C0"/>
                </a:solidFill>
              </a:rPr>
              <a:t>Paragraph 1: </a:t>
            </a:r>
          </a:p>
          <a:p>
            <a:pPr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Thesis Statement: </a:t>
            </a:r>
            <a:r>
              <a:rPr lang="en-US" sz="3600" dirty="0" smtClean="0"/>
              <a:t>Getting </a:t>
            </a:r>
            <a:r>
              <a:rPr lang="en-US" sz="3600" dirty="0" smtClean="0"/>
              <a:t>a college degree will help me build a better life for me and my </a:t>
            </a:r>
            <a:r>
              <a:rPr lang="en-US" sz="3600" dirty="0" smtClean="0"/>
              <a:t>children </a:t>
            </a:r>
            <a:r>
              <a:rPr lang="en-US" sz="3600" dirty="0" smtClean="0"/>
              <a:t>because I could get a better job, be a better </a:t>
            </a:r>
            <a:r>
              <a:rPr lang="en-US" sz="3600" dirty="0" smtClean="0"/>
              <a:t>parent, </a:t>
            </a:r>
            <a:r>
              <a:rPr lang="en-US" sz="3600" dirty="0" smtClean="0"/>
              <a:t>and feel better about myself.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What’s next?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Now that I have my Thesis Statement and my 3 Support Points for Paragraph 1, I am ready to plan my body paragraphs.</a:t>
            </a:r>
          </a:p>
          <a:p>
            <a:r>
              <a:rPr lang="en-US" dirty="0" smtClean="0"/>
              <a:t>First I need to form a TOPIC SENTENCE for each of the 3 body paragraphs.</a:t>
            </a:r>
          </a:p>
          <a:p>
            <a:r>
              <a:rPr lang="en-US" dirty="0" smtClean="0"/>
              <a:t>Remember, a paragraph starts out with a COMPLETE SENTENCE that expresses the main idea of the paragraph – this is your TOPIC SENTENCE.</a:t>
            </a:r>
          </a:p>
          <a:p>
            <a:pPr>
              <a:buNone/>
            </a:pPr>
            <a:r>
              <a:rPr lang="en-US" dirty="0" smtClean="0"/>
              <a:t>Let’s look at Support #1….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Support #1 = Paragraph 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Support </a:t>
            </a:r>
            <a:r>
              <a:rPr lang="en-US" sz="2800" dirty="0" smtClean="0"/>
              <a:t>1: Could get a better </a:t>
            </a:r>
            <a:r>
              <a:rPr lang="en-US" sz="2800" dirty="0" smtClean="0"/>
              <a:t>job</a:t>
            </a:r>
          </a:p>
          <a:p>
            <a:pPr lvl="0"/>
            <a:endParaRPr lang="en-US" sz="2800" dirty="0" smtClean="0"/>
          </a:p>
          <a:p>
            <a:pPr lvl="0">
              <a:buNone/>
            </a:pPr>
            <a:r>
              <a:rPr lang="en-US" sz="3600" dirty="0" smtClean="0">
                <a:solidFill>
                  <a:srgbClr val="0070C0"/>
                </a:solidFill>
              </a:rPr>
              <a:t>With a college degree, I can find a better job.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Notice that I took the support point “Could get a better job” and turned it into a COMPLETE SENTENCE.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This sentence now tells the reader the MAIN IDEA of Paragraph #2.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Now my Roadmap looks like this: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Paragraph 1: </a:t>
            </a:r>
          </a:p>
          <a:p>
            <a:pPr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Thesis Statement: </a:t>
            </a:r>
            <a:r>
              <a:rPr lang="en-US" sz="2800" dirty="0" smtClean="0"/>
              <a:t>Getting a college degree will help me build a better life for me and my children because I could get a better job, be a better </a:t>
            </a:r>
            <a:r>
              <a:rPr lang="en-US" sz="2800" dirty="0" smtClean="0"/>
              <a:t>parent, </a:t>
            </a:r>
            <a:r>
              <a:rPr lang="en-US" sz="2800" dirty="0" smtClean="0"/>
              <a:t>and feel better about myself.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Paragraph 2:</a:t>
            </a:r>
          </a:p>
          <a:p>
            <a:pPr lvl="0">
              <a:buNone/>
            </a:pPr>
            <a:r>
              <a:rPr lang="en-US" dirty="0" smtClean="0">
                <a:solidFill>
                  <a:srgbClr val="00B050"/>
                </a:solidFill>
              </a:rPr>
              <a:t>Support 1 Topic Sentence: </a:t>
            </a:r>
            <a:r>
              <a:rPr lang="en-US" sz="2800" dirty="0" smtClean="0"/>
              <a:t>With a college degree, I can find a better job.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Support #2 = Paragraph 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Support</a:t>
            </a:r>
            <a:r>
              <a:rPr lang="en-US" sz="2800" dirty="0" smtClean="0"/>
              <a:t>: Be a better parent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dirty="0" smtClean="0">
                <a:solidFill>
                  <a:srgbClr val="0070C0"/>
                </a:solidFill>
              </a:rPr>
              <a:t>If I had a college degree, I could be a better parent.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Notice that the support point “</a:t>
            </a:r>
            <a:r>
              <a:rPr lang="en-US" dirty="0" smtClean="0">
                <a:solidFill>
                  <a:srgbClr val="0070C0"/>
                </a:solidFill>
              </a:rPr>
              <a:t>Be a better parent</a:t>
            </a:r>
            <a:r>
              <a:rPr lang="en-US" dirty="0" smtClean="0"/>
              <a:t>” is now a COMPLETE SENTENCE!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This TOPIC SENTENCE tells the reader the MAIN IDEA of Paragraph 3.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My Roadmap looks like this now: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Paragraph 1: </a:t>
            </a:r>
          </a:p>
          <a:p>
            <a:pPr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Thesis Statement: </a:t>
            </a:r>
            <a:r>
              <a:rPr lang="en-US" sz="2000" dirty="0" smtClean="0"/>
              <a:t>Getting a college degree will help me build a better life for me and my children because I could get a better job, be a better </a:t>
            </a:r>
            <a:r>
              <a:rPr lang="en-US" sz="2000" dirty="0" smtClean="0"/>
              <a:t>parent, </a:t>
            </a:r>
            <a:r>
              <a:rPr lang="en-US" sz="2000" dirty="0" smtClean="0"/>
              <a:t>and feel better about myself.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Paragraph 2:</a:t>
            </a:r>
          </a:p>
          <a:p>
            <a:pPr lvl="0"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Support 1 Topic Sentence: </a:t>
            </a:r>
            <a:r>
              <a:rPr lang="en-US" sz="2000" dirty="0" smtClean="0"/>
              <a:t>With a college degree, I can find a better job.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Paragraph 3: </a:t>
            </a:r>
          </a:p>
          <a:p>
            <a:pPr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Support 2 Topic Sentence: </a:t>
            </a:r>
            <a:r>
              <a:rPr lang="en-US" sz="2000" dirty="0" smtClean="0"/>
              <a:t>If I had a college degree, I could be a better parent.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Support #3 = Paragraph 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Support </a:t>
            </a:r>
            <a:r>
              <a:rPr lang="en-US" sz="2800" dirty="0" smtClean="0"/>
              <a:t>3: Feel better about </a:t>
            </a:r>
            <a:r>
              <a:rPr lang="en-US" sz="2800" dirty="0" smtClean="0"/>
              <a:t>myself</a:t>
            </a:r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r>
              <a:rPr lang="en-US" sz="3600" dirty="0" smtClean="0">
                <a:solidFill>
                  <a:srgbClr val="0070C0"/>
                </a:solidFill>
              </a:rPr>
              <a:t>Having a college degree helps me to feel better about myself.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Again – COMPLETE SENTENCE  tells the MAIN IDEA of Paragraph 3.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Updated Roadmap!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Paragraph 1: </a:t>
            </a:r>
          </a:p>
          <a:p>
            <a:pPr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Thesis Statement: </a:t>
            </a:r>
            <a:r>
              <a:rPr lang="en-US" sz="2000" dirty="0" smtClean="0"/>
              <a:t>Getting a college degree will help me build a better life for me and my children because I could get a better job, be a better </a:t>
            </a:r>
            <a:r>
              <a:rPr lang="en-US" sz="2000" dirty="0" smtClean="0"/>
              <a:t>parent, </a:t>
            </a:r>
            <a:r>
              <a:rPr lang="en-US" sz="2000" dirty="0" smtClean="0"/>
              <a:t>and feel better about myself.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Paragraph 2:</a:t>
            </a:r>
          </a:p>
          <a:p>
            <a:pPr lvl="0"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Support 1 Topic Sentence: </a:t>
            </a:r>
            <a:r>
              <a:rPr lang="en-US" sz="2000" dirty="0" smtClean="0"/>
              <a:t>With a college degree, I can find a better job.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Paragraph 3: </a:t>
            </a:r>
          </a:p>
          <a:p>
            <a:pPr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Support 2 Topic Sentence: </a:t>
            </a:r>
            <a:r>
              <a:rPr lang="en-US" sz="2000" dirty="0" smtClean="0"/>
              <a:t>If I had a college degree, I could be a better parent</a:t>
            </a:r>
            <a:r>
              <a:rPr lang="en-US" sz="2000" dirty="0" smtClean="0"/>
              <a:t>.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Paragraph 4:</a:t>
            </a:r>
          </a:p>
          <a:p>
            <a:pPr lvl="0"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Support 3 Topic Sentence: </a:t>
            </a:r>
            <a:r>
              <a:rPr lang="en-US" sz="2000" dirty="0" smtClean="0"/>
              <a:t>Having a college degree helps me to feel better about myself.</a:t>
            </a:r>
          </a:p>
          <a:p>
            <a:pPr>
              <a:buNone/>
            </a:pPr>
            <a:endParaRPr lang="en-US" sz="19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comes next?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Now that you have your </a:t>
            </a:r>
            <a:r>
              <a:rPr lang="en-US" sz="3200" dirty="0" smtClean="0">
                <a:solidFill>
                  <a:srgbClr val="0070C0"/>
                </a:solidFill>
              </a:rPr>
              <a:t>Triple Point Thesis Statement</a:t>
            </a:r>
            <a:r>
              <a:rPr lang="en-US" sz="3200" dirty="0" smtClean="0"/>
              <a:t> and your </a:t>
            </a:r>
            <a:r>
              <a:rPr lang="en-US" sz="3200" dirty="0" smtClean="0">
                <a:solidFill>
                  <a:srgbClr val="0070C0"/>
                </a:solidFill>
              </a:rPr>
              <a:t>Topic Sentences</a:t>
            </a:r>
            <a:r>
              <a:rPr lang="en-US" sz="3200" dirty="0" smtClean="0"/>
              <a:t>, you need to provide some </a:t>
            </a:r>
            <a:r>
              <a:rPr lang="en-US" sz="3200" dirty="0" smtClean="0">
                <a:solidFill>
                  <a:srgbClr val="0070C0"/>
                </a:solidFill>
              </a:rPr>
              <a:t>support points </a:t>
            </a:r>
            <a:r>
              <a:rPr lang="en-US" sz="3200" dirty="0" smtClean="0"/>
              <a:t>for each of your topic sentences.</a:t>
            </a:r>
          </a:p>
          <a:p>
            <a:pPr algn="ctr"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Why?</a:t>
            </a:r>
          </a:p>
          <a:p>
            <a:r>
              <a:rPr lang="en-US" sz="3200" dirty="0" smtClean="0"/>
              <a:t>Because recall that PARAGRAPHS need to have a TOPIC SENTENCE and at least 3 support points!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Topic Sentence 1 (Paragraph 2)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3200" dirty="0" smtClean="0">
                <a:solidFill>
                  <a:srgbClr val="0070C0"/>
                </a:solidFill>
              </a:rPr>
              <a:t>With a college degree, I can find a better job.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/>
              <a:t>Add some details and examples to form your support points (which you will later turn into complete sentences!)</a:t>
            </a:r>
          </a:p>
          <a:p>
            <a:pPr>
              <a:buNone/>
            </a:pPr>
            <a:endParaRPr lang="en-US" sz="3600" dirty="0" smtClean="0"/>
          </a:p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What 3 things could I say to support this sentence?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Support Points for Paragraph 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1062990" lvl="1" indent="-742950">
              <a:buFont typeface="+mj-lt"/>
              <a:buAutoNum type="arabicPeriod"/>
            </a:pPr>
            <a:r>
              <a:rPr lang="en-US" sz="4000" dirty="0" smtClean="0"/>
              <a:t>Get a less boring job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4000" dirty="0" smtClean="0"/>
              <a:t>Have more options for jobs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4000" dirty="0" smtClean="0"/>
              <a:t>Make more money and work one job, not </a:t>
            </a:r>
            <a:r>
              <a:rPr lang="en-US" sz="4000" dirty="0" smtClean="0"/>
              <a:t>two</a:t>
            </a:r>
          </a:p>
          <a:p>
            <a:pPr marL="1062990" lvl="1" indent="-742950">
              <a:buNone/>
            </a:pPr>
            <a:endParaRPr lang="en-US" sz="4000" dirty="0" smtClean="0"/>
          </a:p>
          <a:p>
            <a:pPr algn="ctr"/>
            <a:r>
              <a:rPr lang="en-US" sz="4000" dirty="0" smtClean="0"/>
              <a:t>Let’s add these points to the Roadmap!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7924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 smtClean="0"/>
              <a:t>Paragraph 1: </a:t>
            </a:r>
          </a:p>
          <a:p>
            <a:pPr>
              <a:buNone/>
            </a:pPr>
            <a:r>
              <a:rPr lang="en-US" sz="2400" dirty="0" smtClean="0"/>
              <a:t>Thesis Statement: Getting a college degree will help me build a better life for me and my children because I could get a better job, be a better parent, and feel better about myself.</a:t>
            </a:r>
          </a:p>
          <a:p>
            <a:pPr>
              <a:buNone/>
            </a:pPr>
            <a:r>
              <a:rPr lang="en-US" sz="2400" b="1" dirty="0" smtClean="0"/>
              <a:t>Paragraph 2:</a:t>
            </a:r>
          </a:p>
          <a:p>
            <a:pPr lvl="0">
              <a:buNone/>
            </a:pPr>
            <a:r>
              <a:rPr lang="en-US" sz="2400" dirty="0" smtClean="0"/>
              <a:t>Support 1 Topic Sentence: With a college degree, I can find a better job.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Get a less boring job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Have more options for jobs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Make more money and work one job, not two</a:t>
            </a:r>
          </a:p>
          <a:p>
            <a:pPr>
              <a:buNone/>
            </a:pPr>
            <a:r>
              <a:rPr lang="en-US" sz="2400" b="1" dirty="0" smtClean="0"/>
              <a:t>Paragraph 3: </a:t>
            </a:r>
          </a:p>
          <a:p>
            <a:pPr>
              <a:buNone/>
            </a:pPr>
            <a:r>
              <a:rPr lang="en-US" sz="2400" dirty="0" smtClean="0"/>
              <a:t>Support 2 Topic Sentence: If I had a college degree, I could be a better parent.</a:t>
            </a:r>
          </a:p>
          <a:p>
            <a:pPr>
              <a:buNone/>
            </a:pPr>
            <a:r>
              <a:rPr lang="en-US" sz="2400" b="1" dirty="0" smtClean="0"/>
              <a:t>Paragraph 4:</a:t>
            </a:r>
          </a:p>
          <a:p>
            <a:pPr lvl="0">
              <a:buNone/>
            </a:pPr>
            <a:r>
              <a:rPr lang="en-US" sz="2400" dirty="0" smtClean="0"/>
              <a:t>Support 3 Topic Sentence: Having a college degree helps me to feel better about myself.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Sentence 2 (Paragraph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If I had a college degree, I could be a better parent</a:t>
            </a:r>
            <a:r>
              <a:rPr lang="en-US" sz="2800" dirty="0" smtClean="0"/>
              <a:t>.</a:t>
            </a:r>
          </a:p>
          <a:p>
            <a:r>
              <a:rPr lang="en-US" dirty="0" smtClean="0"/>
              <a:t>What 3 points will support this topic sentence?</a:t>
            </a:r>
            <a:endParaRPr lang="en-US" dirty="0" smtClean="0"/>
          </a:p>
          <a:p>
            <a:pPr lvl="1"/>
            <a:endParaRPr lang="en-US" dirty="0" smtClean="0"/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/>
              <a:t>Spend </a:t>
            </a:r>
            <a:r>
              <a:rPr lang="en-US" dirty="0" smtClean="0"/>
              <a:t>more time with them because I don’t have to work two jobs.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/>
              <a:t>Get them some things they want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/>
              <a:t>Live in a better place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/>
              <a:t>Be a good role model for them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Remember, these points will be turned into COMPLETE SENTENCES later on in the writing process.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My Roadmap Now!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77724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Paragraph 1: </a:t>
            </a:r>
          </a:p>
          <a:p>
            <a:pPr>
              <a:buNone/>
            </a:pPr>
            <a:r>
              <a:rPr lang="en-US" sz="2400" dirty="0" smtClean="0">
                <a:solidFill>
                  <a:srgbClr val="00B050"/>
                </a:solidFill>
              </a:rPr>
              <a:t>Thesis Statement: </a:t>
            </a:r>
            <a:r>
              <a:rPr lang="en-US" sz="2400" dirty="0" smtClean="0"/>
              <a:t>Getting a college degree will help me build a better life for me and my children because I could get a better job, be a better </a:t>
            </a:r>
            <a:r>
              <a:rPr lang="en-US" sz="2400" dirty="0" smtClean="0"/>
              <a:t>parent, </a:t>
            </a:r>
            <a:r>
              <a:rPr lang="en-US" sz="2400" dirty="0" smtClean="0"/>
              <a:t>and feel better about myself.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Paragraph 2:</a:t>
            </a:r>
          </a:p>
          <a:p>
            <a:pPr lvl="0">
              <a:buNone/>
            </a:pPr>
            <a:r>
              <a:rPr lang="en-US" sz="2400" dirty="0" smtClean="0">
                <a:solidFill>
                  <a:srgbClr val="00B050"/>
                </a:solidFill>
              </a:rPr>
              <a:t>Support 1 Topic Sentence: </a:t>
            </a:r>
            <a:r>
              <a:rPr lang="en-US" sz="2400" dirty="0" smtClean="0"/>
              <a:t>With a college degree, I can find a better job.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dirty="0" smtClean="0"/>
              <a:t>Get a less boring job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dirty="0" smtClean="0"/>
              <a:t>Have more options for jobs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dirty="0" smtClean="0"/>
              <a:t>Make more money and work one job, not two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Paragraph 3: </a:t>
            </a:r>
          </a:p>
          <a:p>
            <a:pPr>
              <a:buNone/>
            </a:pPr>
            <a:r>
              <a:rPr lang="en-US" sz="2400" dirty="0" smtClean="0">
                <a:solidFill>
                  <a:srgbClr val="00B050"/>
                </a:solidFill>
              </a:rPr>
              <a:t>Support 2 Topic Sentence</a:t>
            </a:r>
            <a:r>
              <a:rPr lang="en-US" sz="2400" dirty="0" smtClean="0"/>
              <a:t>: If I had a college degree, I could be a better parent</a:t>
            </a:r>
            <a:r>
              <a:rPr lang="en-US" sz="2400" dirty="0" smtClean="0"/>
              <a:t>.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Spend more time with them because I don’t have to work two jobs.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Get them some things they want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Live in a better place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Be a good role model for them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Paragraph </a:t>
            </a:r>
            <a:r>
              <a:rPr lang="en-US" sz="2400" b="1" dirty="0" smtClean="0">
                <a:solidFill>
                  <a:srgbClr val="0070C0"/>
                </a:solidFill>
              </a:rPr>
              <a:t>4:</a:t>
            </a:r>
          </a:p>
          <a:p>
            <a:pPr lvl="0">
              <a:buNone/>
            </a:pPr>
            <a:r>
              <a:rPr lang="en-US" sz="2400" dirty="0" smtClean="0">
                <a:solidFill>
                  <a:srgbClr val="00B050"/>
                </a:solidFill>
              </a:rPr>
              <a:t>Support 3 Topic Sentence</a:t>
            </a:r>
            <a:r>
              <a:rPr lang="en-US" sz="2400" dirty="0" smtClean="0"/>
              <a:t>: Having a college degree helps me to feel better about myself.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did you notice about the last slide?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000" dirty="0" smtClean="0"/>
              <a:t>There were </a:t>
            </a:r>
            <a:r>
              <a:rPr lang="en-US" sz="4000" dirty="0" smtClean="0">
                <a:solidFill>
                  <a:srgbClr val="FF0000"/>
                </a:solidFill>
              </a:rPr>
              <a:t>FOUR</a:t>
            </a:r>
            <a:r>
              <a:rPr lang="en-US" sz="4000" dirty="0" smtClean="0"/>
              <a:t> support points instead of only </a:t>
            </a:r>
            <a:r>
              <a:rPr lang="en-US" sz="4000" dirty="0" smtClean="0">
                <a:solidFill>
                  <a:srgbClr val="FF0000"/>
                </a:solidFill>
              </a:rPr>
              <a:t>THREE</a:t>
            </a:r>
            <a:r>
              <a:rPr lang="en-US" sz="4000" dirty="0" smtClean="0"/>
              <a:t>!</a:t>
            </a:r>
          </a:p>
          <a:p>
            <a:endParaRPr lang="en-US" dirty="0" smtClean="0"/>
          </a:p>
          <a:p>
            <a:r>
              <a:rPr lang="en-US" dirty="0" smtClean="0"/>
              <a:t>You may have four, five, or even ten support points when you are prewriting.</a:t>
            </a:r>
          </a:p>
          <a:p>
            <a:r>
              <a:rPr lang="en-US" dirty="0" smtClean="0"/>
              <a:t>When you go into your REVISION stage, you will choose only the most important points for your paragraph. </a:t>
            </a:r>
          </a:p>
          <a:p>
            <a:r>
              <a:rPr lang="en-US" dirty="0" smtClean="0"/>
              <a:t>I recommend you choose 3-5 points at the most or your paragraph may become too cumbersome for your reader.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Topic Sentence 3 (Paragraph 4)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70C0"/>
                </a:solidFill>
              </a:rPr>
              <a:t>Having a college degree helps me to feel better about myself</a:t>
            </a:r>
            <a:r>
              <a:rPr lang="en-US" sz="28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dirty="0" smtClean="0"/>
              <a:t>What are at least 3 points that we can make to support this topic sentence?</a:t>
            </a:r>
          </a:p>
          <a:p>
            <a:pPr>
              <a:buNone/>
            </a:pPr>
            <a:endParaRPr lang="en-US" dirty="0" smtClean="0"/>
          </a:p>
          <a:p>
            <a:pPr marL="777240" lvl="1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</a:rPr>
              <a:t>Get respect from others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</a:rPr>
              <a:t>Respect myself because I achieved an important goal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</a:rPr>
              <a:t>Go on to achieve other goals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85801"/>
            <a:ext cx="7924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b="1" dirty="0" smtClean="0"/>
              <a:t>Paragraph 1: </a:t>
            </a:r>
          </a:p>
          <a:p>
            <a:pPr>
              <a:buNone/>
            </a:pPr>
            <a:r>
              <a:rPr lang="en-US" sz="1600" dirty="0" smtClean="0"/>
              <a:t>Thesis Statement: Getting a college degree will help me build a better life for me and my children because I could get a better job, be a better parent, and feel better about myself.</a:t>
            </a:r>
          </a:p>
          <a:p>
            <a:pPr>
              <a:buNone/>
            </a:pPr>
            <a:r>
              <a:rPr lang="en-US" sz="1600" b="1" dirty="0" smtClean="0"/>
              <a:t>Paragraph 2:</a:t>
            </a:r>
          </a:p>
          <a:p>
            <a:pPr lvl="0">
              <a:buNone/>
            </a:pPr>
            <a:r>
              <a:rPr lang="en-US" sz="1600" dirty="0" smtClean="0"/>
              <a:t>Support 1 Topic Sentence: With a college degree, I can find a better job.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1600" dirty="0" smtClean="0"/>
              <a:t>Get a less boring job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1600" dirty="0" smtClean="0"/>
              <a:t>Have more options for jobs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1600" dirty="0" smtClean="0"/>
              <a:t>Make more money and work one job, not two</a:t>
            </a:r>
          </a:p>
          <a:p>
            <a:pPr>
              <a:buNone/>
            </a:pPr>
            <a:r>
              <a:rPr lang="en-US" sz="1600" b="1" dirty="0" smtClean="0"/>
              <a:t>Paragraph 3: </a:t>
            </a:r>
          </a:p>
          <a:p>
            <a:pPr>
              <a:buNone/>
            </a:pPr>
            <a:r>
              <a:rPr lang="en-US" sz="1600" dirty="0" smtClean="0"/>
              <a:t>Support 2 Topic Sentence: If I had a college degree, I could be a better parent.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Spend more time with them because I don’t have to work two jobs.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Get them some things they want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Live in a better place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Be a good role model for them</a:t>
            </a:r>
          </a:p>
          <a:p>
            <a:pPr>
              <a:buNone/>
            </a:pPr>
            <a:r>
              <a:rPr lang="en-US" sz="1600" b="1" dirty="0" smtClean="0"/>
              <a:t>Paragraph 4:</a:t>
            </a:r>
          </a:p>
          <a:p>
            <a:pPr marL="777240" lvl="1" indent="-457200"/>
            <a:r>
              <a:rPr lang="en-US" sz="1600" dirty="0" smtClean="0"/>
              <a:t>Support 3 Topic Sentence: Having a college degree helps me to feel better about myself. 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Get respect from others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Respect myself because I achieved an important goal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Go on to achieve other goals</a:t>
            </a:r>
          </a:p>
          <a:p>
            <a:pPr lvl="0">
              <a:buNone/>
            </a:pPr>
            <a:endParaRPr lang="en-US" sz="1400" dirty="0" smtClean="0"/>
          </a:p>
          <a:p>
            <a:pPr lvl="0">
              <a:buNone/>
            </a:pPr>
            <a:endParaRPr lang="en-US" sz="1400" dirty="0" smtClean="0"/>
          </a:p>
          <a:p>
            <a:pPr lvl="0">
              <a:buNone/>
            </a:pPr>
            <a:endParaRPr lang="en-US" sz="1400" dirty="0" smtClean="0"/>
          </a:p>
          <a:p>
            <a:pPr lvl="0">
              <a:buNone/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Let’s finish up the Roadmap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6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6600" dirty="0" smtClean="0"/>
              <a:t>What is the final thing we need to add to our roadmap?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A CONCLUSION!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38200"/>
            <a:ext cx="7772400" cy="5181600"/>
          </a:xfrm>
        </p:spPr>
        <p:txBody>
          <a:bodyPr/>
          <a:lstStyle/>
          <a:p>
            <a:pPr>
              <a:buNone/>
            </a:pPr>
            <a:r>
              <a:rPr lang="en-US" sz="3200" dirty="0" smtClean="0"/>
              <a:t>What are some good ways to conclude your essay?</a:t>
            </a:r>
          </a:p>
          <a:p>
            <a:r>
              <a:rPr lang="en-US" dirty="0" smtClean="0"/>
              <a:t>Use a transition like: surely, as you can see, without a doubt, it is clear, certainly, clearly, obviously, indeed, most would agree that…</a:t>
            </a:r>
          </a:p>
          <a:p>
            <a:r>
              <a:rPr lang="en-US" dirty="0" smtClean="0"/>
              <a:t>Summarize your essay and restate the thesis.</a:t>
            </a:r>
          </a:p>
          <a:p>
            <a:r>
              <a:rPr lang="en-US" dirty="0" smtClean="0"/>
              <a:t>Challenge your reader to take your information and do something with it.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POSSIBLE POINT FOR CONCLUSION </a:t>
            </a:r>
            <a:r>
              <a:rPr lang="en-US" dirty="0" smtClean="0"/>
              <a:t>(paragraph 5): </a:t>
            </a:r>
            <a:r>
              <a:rPr lang="en-US" dirty="0" smtClean="0"/>
              <a:t>It won’t </a:t>
            </a:r>
            <a:r>
              <a:rPr lang="en-US" dirty="0" smtClean="0"/>
              <a:t>be easy, but worth the time and effort involved.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We did it!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/>
              <a:t>The finished Essay Roadmap…..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6000" dirty="0" smtClean="0"/>
              <a:t>Drum Roll </a:t>
            </a:r>
          </a:p>
          <a:p>
            <a:pPr>
              <a:buNone/>
            </a:pPr>
            <a:r>
              <a:rPr lang="en-US" sz="6000" dirty="0" smtClean="0"/>
              <a:t>please!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 descr="C:\Users\KAZ\AppData\Local\Microsoft\Windows\Temporary Internet Files\Content.IE5\4WP4AIMO\MPj0402397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514600"/>
            <a:ext cx="3914488" cy="3131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381001"/>
            <a:ext cx="66294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b="1" dirty="0" smtClean="0"/>
              <a:t>Paragraph 1: </a:t>
            </a:r>
          </a:p>
          <a:p>
            <a:pPr>
              <a:buNone/>
            </a:pPr>
            <a:r>
              <a:rPr lang="en-US" sz="1600" dirty="0" smtClean="0"/>
              <a:t>Thesis Statement: Getting a college degree will help me build a better life for me and my children because I could get a better job, be a better parent, and feel better about myself.</a:t>
            </a:r>
          </a:p>
          <a:p>
            <a:pPr>
              <a:buNone/>
            </a:pPr>
            <a:r>
              <a:rPr lang="en-US" sz="1600" b="1" dirty="0" smtClean="0"/>
              <a:t>Paragraph 2:</a:t>
            </a:r>
          </a:p>
          <a:p>
            <a:pPr lvl="0">
              <a:buNone/>
            </a:pPr>
            <a:r>
              <a:rPr lang="en-US" sz="1600" dirty="0" smtClean="0"/>
              <a:t>Support 1 Topic Sentence: With a college degree, I can find a better job.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1600" dirty="0" smtClean="0"/>
              <a:t>Get a less boring job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1600" dirty="0" smtClean="0"/>
              <a:t>Have more options for jobs</a:t>
            </a:r>
          </a:p>
          <a:p>
            <a:pPr marL="1062990" lvl="1" indent="-742950">
              <a:buFont typeface="+mj-lt"/>
              <a:buAutoNum type="arabicPeriod"/>
            </a:pPr>
            <a:r>
              <a:rPr lang="en-US" sz="1600" dirty="0" smtClean="0"/>
              <a:t>Make more money and work one job, not two</a:t>
            </a:r>
          </a:p>
          <a:p>
            <a:pPr>
              <a:buNone/>
            </a:pPr>
            <a:r>
              <a:rPr lang="en-US" sz="1600" b="1" dirty="0" smtClean="0"/>
              <a:t>Paragraph 3: </a:t>
            </a:r>
          </a:p>
          <a:p>
            <a:pPr>
              <a:buNone/>
            </a:pPr>
            <a:r>
              <a:rPr lang="en-US" sz="1600" dirty="0" smtClean="0"/>
              <a:t>Support 2 Topic Sentence: If I had a college degree, I could be a better parent.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Spend more time with them because I don’t have to work two jobs.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Get them some things they want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Live in a better place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sz="1600" dirty="0" smtClean="0"/>
              <a:t>Be a good role model for them</a:t>
            </a:r>
          </a:p>
          <a:p>
            <a:pPr>
              <a:buNone/>
            </a:pPr>
            <a:r>
              <a:rPr lang="en-US" sz="1600" b="1" dirty="0" smtClean="0"/>
              <a:t>Paragraph 4:</a:t>
            </a:r>
          </a:p>
          <a:p>
            <a:pPr>
              <a:buNone/>
            </a:pPr>
            <a:r>
              <a:rPr lang="en-US" sz="1600" dirty="0" smtClean="0"/>
              <a:t>Support 3 Topic Sentence: Having a college degree helps me to feel better about myself. 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sz="1600" dirty="0" smtClean="0"/>
              <a:t>Get respect from others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sz="1600" dirty="0" smtClean="0"/>
              <a:t>Respect myself because I achieved an important goal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sz="1600" dirty="0" smtClean="0"/>
              <a:t>Go on to achieve other goals</a:t>
            </a:r>
          </a:p>
          <a:p>
            <a:pPr>
              <a:buNone/>
            </a:pPr>
            <a:r>
              <a:rPr lang="en-US" sz="1600" b="1" dirty="0" smtClean="0"/>
              <a:t>Paragraph 5:</a:t>
            </a:r>
          </a:p>
          <a:p>
            <a:pPr>
              <a:buNone/>
            </a:pPr>
            <a:r>
              <a:rPr lang="en-US" sz="1600" dirty="0" smtClean="0"/>
              <a:t>Most would agree that finishing my college degree will not be easy, but as you can see, it will be worth it.</a:t>
            </a:r>
          </a:p>
          <a:p>
            <a:pPr marL="834390" lvl="1" indent="-514350"/>
            <a:endParaRPr lang="en-US" sz="1600" dirty="0">
              <a:solidFill>
                <a:srgbClr val="FF0000"/>
              </a:solidFill>
            </a:endParaRPr>
          </a:p>
          <a:p>
            <a:pPr marL="834390" lvl="1" indent="-514350"/>
            <a:endParaRPr lang="en-US" sz="1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57200"/>
            <a:ext cx="77724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Now that you have a roadmap to guide you, writing the essay is a</a:t>
            </a:r>
          </a:p>
          <a:p>
            <a:endParaRPr lang="en-US" dirty="0" smtClean="0"/>
          </a:p>
          <a:p>
            <a:pPr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SNAP!!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Just turn all your points into </a:t>
            </a:r>
            <a:r>
              <a:rPr lang="en-US" dirty="0" smtClean="0">
                <a:solidFill>
                  <a:srgbClr val="00B050"/>
                </a:solidFill>
              </a:rPr>
              <a:t>complete sentences</a:t>
            </a:r>
            <a:r>
              <a:rPr lang="en-US" dirty="0" smtClean="0"/>
              <a:t>, add some </a:t>
            </a:r>
            <a:r>
              <a:rPr lang="en-US" dirty="0" smtClean="0">
                <a:solidFill>
                  <a:srgbClr val="0070C0"/>
                </a:solidFill>
              </a:rPr>
              <a:t>good specific details</a:t>
            </a:r>
            <a:r>
              <a:rPr lang="en-US" dirty="0" smtClean="0"/>
              <a:t>, sprinkle in </a:t>
            </a:r>
            <a:r>
              <a:rPr lang="en-US" dirty="0" smtClean="0">
                <a:solidFill>
                  <a:srgbClr val="7030A0"/>
                </a:solidFill>
              </a:rPr>
              <a:t>a few examples</a:t>
            </a:r>
            <a:r>
              <a:rPr lang="en-US" dirty="0" smtClean="0"/>
              <a:t>, and you have an		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ESSAY!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KAZ\AppData\Local\Microsoft\Windows\Temporary Internet Files\Content.IE5\D1281VKN\MCj0230544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295400"/>
            <a:ext cx="1936458" cy="178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57200"/>
            <a:ext cx="8458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 smtClean="0"/>
              <a:t>     </a:t>
            </a:r>
            <a:r>
              <a:rPr lang="en-US" dirty="0" smtClean="0"/>
              <a:t>Getting a college degree will help me build a better life for me and my children because I could get a better job, be a better parent, and feel better about myself.</a:t>
            </a:r>
          </a:p>
          <a:p>
            <a:pPr>
              <a:buNone/>
            </a:pPr>
            <a:r>
              <a:rPr lang="en-US" dirty="0" smtClean="0"/>
              <a:t>     With a college degree, I can find a better job. A degree will help me find a less boring job. In addition, I will have more options when seeking employment. I will be able to work just one job instead of two or three, and I will make more money.</a:t>
            </a:r>
          </a:p>
          <a:p>
            <a:pPr>
              <a:buNone/>
            </a:pPr>
            <a:r>
              <a:rPr lang="en-US" dirty="0" smtClean="0"/>
              <a:t>     If I had a college degree, I could be a better parent. I would be able to spend more time with my children because I do not have to work two jobs. I could also get them some things they want because I would have more money. </a:t>
            </a:r>
            <a:r>
              <a:rPr lang="en-US" dirty="0" smtClean="0"/>
              <a:t>Once I have a good job, we can l</a:t>
            </a:r>
            <a:r>
              <a:rPr lang="en-US" dirty="0" smtClean="0"/>
              <a:t>ive in a better place. Finally, my having a college degree makes me a a good role model for them.</a:t>
            </a:r>
          </a:p>
          <a:p>
            <a:pPr>
              <a:buNone/>
            </a:pPr>
            <a:r>
              <a:rPr lang="en-US" dirty="0" smtClean="0"/>
              <a:t>    Having a college degree helps me to feel better about myself.  </a:t>
            </a:r>
            <a:r>
              <a:rPr lang="en-US" dirty="0" smtClean="0"/>
              <a:t>When you ge</a:t>
            </a:r>
            <a:r>
              <a:rPr lang="en-US" dirty="0" smtClean="0"/>
              <a:t>t respect from others, it makes you feel good inside. Also, I will respect myself because I achieved an important goal, and it will </a:t>
            </a:r>
            <a:r>
              <a:rPr lang="en-US" dirty="0" smtClean="0"/>
              <a:t>encourage me to go</a:t>
            </a:r>
            <a:r>
              <a:rPr lang="en-US" dirty="0" smtClean="0"/>
              <a:t> on to achieve other goals.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     Most would agree that finishing my college degree will not be easy, but as you can see, it will be worth it. My children will be happier because I can provide for them and be a good role model for them. Most importantly, finishing this goal will make me feel good about myself which will reflect on my role as a parent. So, what are you waiting for? Look into getting a college degree today and start building a better future for you and your children!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28600" y="56388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is an essay in progress. Notice that it still needs details added to the paragraphs. The final paragraph (#5) and Paragraph #3 are complete!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116</TotalTime>
  <Words>2298</Words>
  <Application>Microsoft Office PowerPoint</Application>
  <PresentationFormat>On-screen Show (4:3)</PresentationFormat>
  <Paragraphs>244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Equity</vt:lpstr>
      <vt:lpstr>The Essay Roadmap</vt:lpstr>
      <vt:lpstr>Get a plan!</vt:lpstr>
      <vt:lpstr>What is the topic?</vt:lpstr>
      <vt:lpstr>The Thesis Statement</vt:lpstr>
      <vt:lpstr>The Triple Point Thesis Statement</vt:lpstr>
      <vt:lpstr>My Triple Point Thesis Statement</vt:lpstr>
      <vt:lpstr>So far my Roadmap looks like this:</vt:lpstr>
      <vt:lpstr>What’s next?</vt:lpstr>
      <vt:lpstr>Support #1 = Paragraph 2</vt:lpstr>
      <vt:lpstr>Now my Roadmap looks like this:</vt:lpstr>
      <vt:lpstr>Support #2 = Paragraph 3</vt:lpstr>
      <vt:lpstr>My Roadmap looks like this now:</vt:lpstr>
      <vt:lpstr>Support #3 = Paragraph 4</vt:lpstr>
      <vt:lpstr>Updated Roadmap!</vt:lpstr>
      <vt:lpstr>What comes next?</vt:lpstr>
      <vt:lpstr>Topic Sentence 1 (Paragraph 2)</vt:lpstr>
      <vt:lpstr>Support Points for Paragraph 2</vt:lpstr>
      <vt:lpstr>Slide 18</vt:lpstr>
      <vt:lpstr>Topic Sentence 2 (Paragraph 3)</vt:lpstr>
      <vt:lpstr>My Roadmap Now!</vt:lpstr>
      <vt:lpstr>What did you notice about the last slide?</vt:lpstr>
      <vt:lpstr>Topic Sentence 3 (Paragraph 4)</vt:lpstr>
      <vt:lpstr>Slide 23</vt:lpstr>
      <vt:lpstr>Let’s finish up the Roadmap</vt:lpstr>
      <vt:lpstr>A CONCLUSION!</vt:lpstr>
      <vt:lpstr>We did it!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Essay Roadmap</dc:title>
  <dc:creator>Karen Y. Silvestri</dc:creator>
  <cp:lastModifiedBy>Karen Y. Silvestri</cp:lastModifiedBy>
  <cp:revision>6</cp:revision>
  <dcterms:created xsi:type="dcterms:W3CDTF">2010-04-18T11:24:39Z</dcterms:created>
  <dcterms:modified xsi:type="dcterms:W3CDTF">2010-04-18T13:21:33Z</dcterms:modified>
</cp:coreProperties>
</file>